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735763" cy="98663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TZ" initials="HTZ" lastIdx="2" clrIdx="0">
    <p:extLst>
      <p:ext uri="{19B8F6BF-5375-455C-9EA6-DF929625EA0E}">
        <p15:presenceInfo xmlns:p15="http://schemas.microsoft.com/office/powerpoint/2012/main" userId="HT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E040"/>
    <a:srgbClr val="E4EBE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4864" tIns="47433" rIns="94864" bIns="47433" rtlCol="0"/>
          <a:lstStyle>
            <a:lvl1pPr algn="r">
              <a:defRPr sz="1200"/>
            </a:lvl1pPr>
          </a:lstStyle>
          <a:p>
            <a:fld id="{55942F5C-1116-46FB-9DD3-8EFBED961AD2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64" tIns="47433" rIns="94864" bIns="47433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64" tIns="47433" rIns="94864" bIns="474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4864" tIns="47433" rIns="94864" bIns="47433" rtlCol="0" anchor="b"/>
          <a:lstStyle>
            <a:lvl1pPr algn="r">
              <a:defRPr sz="1200"/>
            </a:lvl1pPr>
          </a:lstStyle>
          <a:p>
            <a:fld id="{01F53934-030E-4E8C-B852-88487EF4756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739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A520F-A257-374A-6C27-A332C7023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F445F-3760-09F6-4931-02D04F0E6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DB8C1-EDF4-1E24-AEF7-798E12802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59D94-2761-3393-B6FB-E36174171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53934-030E-4E8C-B852-88487EF4756B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131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6F4FD-8CCA-EDAD-424B-72CF9BCD0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43C4E-A7BF-4F05-3592-162041BF6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510C3-1638-2B1E-6062-238938AC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A9A3D-0833-8380-72C0-790246DF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B48CF-1515-B7FC-AF59-BEF8F3A07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223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8DBF6-C62E-BBB2-7838-093447A4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1922C6-7E47-7AE6-72E8-1EDE3541D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F8A1E-92A4-EF00-7CBB-DC17C9CB7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E6714-88D3-94A7-7BE8-15CB23BB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C0910-9F90-C777-0EFB-AAFEAC62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2183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8B409-1152-E53C-46A0-4048BD8C4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68A36F-A83E-27CF-9FAA-29A4BE8F3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FCC40-FEEB-8F31-43BC-C27B5328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D4C36-5007-AA8A-A9B2-4385CD54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D0BC6-7DA8-D4FE-D737-0D52FA33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339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05092-30D0-0716-E6FF-F527A66DB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3593-29DC-15C7-7073-655DDE7DB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D5B8C-9EFD-7B50-8D9F-6339BAF3B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70E66-5EAE-EA7C-0451-72405A6A9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299C7-0581-1C2A-C395-FE9AE8869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429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6DE5-7A3A-BE5D-2DE6-3CCA436F1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53FD8-CE92-4E32-A57E-A50639B73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B2F56-FCB0-4ACF-50E3-DF8EA7FA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B2876-C6F6-ACE7-6AE3-2C7B64F5E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F3166-DB41-F825-4B02-26A9B6C62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186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BE4EE-0D3B-4FC8-CC93-A0B7496FE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8DDB1-B281-C3D7-CE17-16EF3AC97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BB758-C27A-A4BF-16C4-68F55C496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ACDDE-F1B0-F00E-7E9F-8B1E9F69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6D548-0FE2-124A-1A19-D8812B48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DA5F5-B854-D020-0DBD-E06F0CE41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09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8C0B-1776-7FD9-8B93-BA1895D45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3F8F9-67F8-AEFA-C303-E1B0F5449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36E9E-E86A-EF0F-2D85-7A4EAC054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B1F4F0-664D-1C5E-70C8-00D4AA8491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DBE885-3F8C-802E-6A93-7A30CF7AD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4CBE6-84AB-F155-3FFA-E113939E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5F2193-7B3C-A3A7-F28F-AFDDF7F5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B0862E-D590-A368-2B8E-8A4DF0CA3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328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1AB-2CB6-7A34-50CF-6AE0FF55B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2300D8-7A68-BCEE-B949-B8E68619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350BC-4AB8-9AA5-89D4-54E811BA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66B58-87D2-B863-83D8-05C7EF69F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788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AF9B2-2E04-A27D-5B63-C66C5A06F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758727-BCA6-0CE8-AD0C-8A8D22C1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2C57-6A3B-EA21-A6E4-B4E34EA2D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586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F4CA-6742-6093-6504-6265D7080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49E88-FDFE-35D5-EF84-47E190ED0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7FDAD-07F4-76FA-A475-B6C8A9F5C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07AFD-CF28-0779-0B60-3A08087F7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AC196-6E1F-254A-4C3E-986D6135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C7C0B-15DB-C06C-7803-EA32CD3B8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210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27771-7EC4-34C0-735E-56016AF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26AD1E-F341-51FF-E839-B0CA42D6A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E29AC-01BE-8337-27D9-0394C9C30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C5830E-4DC5-32BD-EBEB-B2CF6192E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AAF14-4B8A-A146-AB4A-D1828318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01737-AA7D-5555-0DB0-A47FD9B35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7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76418-FA3B-E784-A003-9382E96C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94E85-DA30-0C39-D1A7-7ABBD5DCC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35B02-C938-8A3D-10B0-3BBDB6217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B4C18-D54E-4ABC-8113-3E41E38B4C19}" type="datetimeFigureOut">
              <a:rPr lang="hr-HR" smtClean="0"/>
              <a:t>30.01.2026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BADAE-8F7C-9950-7C48-39AC08548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18B9-25D7-FD34-6A29-1B53B7D7A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918D3-93B7-4374-8EDB-0EB3931B0B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668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0AB3-4F14-C20A-4F68-CD43AAE6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7E49C62-31DA-9FB6-32E0-7F8EA4FE2596}"/>
              </a:ext>
            </a:extLst>
          </p:cNvPr>
          <p:cNvSpPr/>
          <p:nvPr/>
        </p:nvSpPr>
        <p:spPr>
          <a:xfrm>
            <a:off x="6593388" y="591056"/>
            <a:ext cx="1180501" cy="620393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Pomoćnici direktora – izvršni direktori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C39010-7EE0-A41A-5669-0DA8D9714EF4}"/>
              </a:ext>
            </a:extLst>
          </p:cNvPr>
          <p:cNvSpPr/>
          <p:nvPr/>
        </p:nvSpPr>
        <p:spPr>
          <a:xfrm>
            <a:off x="5212669" y="43599"/>
            <a:ext cx="2006353" cy="40343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/>
              <a:t>Direktor HTZ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9AECCE-FE88-FE84-4AE8-0E173EB075AC}"/>
              </a:ext>
            </a:extLst>
          </p:cNvPr>
          <p:cNvSpPr/>
          <p:nvPr/>
        </p:nvSpPr>
        <p:spPr>
          <a:xfrm>
            <a:off x="4403333" y="1474479"/>
            <a:ext cx="1560263" cy="3020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Stručna služba za opće poslove i nabavu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9F3F5E-65C5-A522-9E78-C5FD2B6DD500}"/>
              </a:ext>
            </a:extLst>
          </p:cNvPr>
          <p:cNvSpPr/>
          <p:nvPr/>
        </p:nvSpPr>
        <p:spPr>
          <a:xfrm>
            <a:off x="4403333" y="1907703"/>
            <a:ext cx="1560263" cy="3020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Stručna služba za razvoj ljudskih resursa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46D72E-DD1A-0C5F-8424-F19D525670B3}"/>
              </a:ext>
            </a:extLst>
          </p:cNvPr>
          <p:cNvSpPr/>
          <p:nvPr/>
        </p:nvSpPr>
        <p:spPr>
          <a:xfrm>
            <a:off x="4390772" y="2327580"/>
            <a:ext cx="1572824" cy="3020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Stručna služba za financije i računovodstvo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E87A2D9-6A80-2B8A-9660-7AF98C90B37D}"/>
              </a:ext>
            </a:extLst>
          </p:cNvPr>
          <p:cNvSpPr/>
          <p:nvPr/>
        </p:nvSpPr>
        <p:spPr>
          <a:xfrm>
            <a:off x="367458" y="795091"/>
            <a:ext cx="1737065" cy="6299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Informacijsko-komunikacijske tehnologije (ICT)</a:t>
            </a:r>
            <a:endParaRPr lang="hr-HR" sz="1200" b="1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74521F6-E009-711B-9972-30C143C0D007}"/>
              </a:ext>
            </a:extLst>
          </p:cNvPr>
          <p:cNvSpPr/>
          <p:nvPr/>
        </p:nvSpPr>
        <p:spPr>
          <a:xfrm>
            <a:off x="4704278" y="940088"/>
            <a:ext cx="958375" cy="38508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>
                <a:solidFill>
                  <a:srgbClr val="002060"/>
                </a:solidFill>
              </a:rPr>
              <a:t>Ured direktora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A5922480-C41A-DD4C-E4D9-3693D0E9639B}"/>
              </a:ext>
            </a:extLst>
          </p:cNvPr>
          <p:cNvCxnSpPr>
            <a:cxnSpLocks/>
            <a:stCxn id="32" idx="3"/>
            <a:endCxn id="5" idx="2"/>
          </p:cNvCxnSpPr>
          <p:nvPr/>
        </p:nvCxnSpPr>
        <p:spPr>
          <a:xfrm flipV="1">
            <a:off x="5662653" y="447032"/>
            <a:ext cx="553193" cy="68559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F12A0E-4809-9019-22D7-D820329C154E}"/>
              </a:ext>
            </a:extLst>
          </p:cNvPr>
          <p:cNvSpPr/>
          <p:nvPr/>
        </p:nvSpPr>
        <p:spPr>
          <a:xfrm>
            <a:off x="9640008" y="605224"/>
            <a:ext cx="1016640" cy="214360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002060"/>
                </a:solidFill>
              </a:rPr>
              <a:t>Interni revizor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7C5CA69C-2F52-7931-F936-70EC0F1B4618}"/>
              </a:ext>
            </a:extLst>
          </p:cNvPr>
          <p:cNvCxnSpPr>
            <a:cxnSpLocks/>
            <a:stCxn id="25" idx="0"/>
            <a:endCxn id="5" idx="1"/>
          </p:cNvCxnSpPr>
          <p:nvPr/>
        </p:nvCxnSpPr>
        <p:spPr>
          <a:xfrm rot="5400000" flipH="1" flipV="1">
            <a:off x="2949443" y="-1468135"/>
            <a:ext cx="549775" cy="39766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9FE840D-8592-1A8D-AF16-5BB672FBFEB4}"/>
              </a:ext>
            </a:extLst>
          </p:cNvPr>
          <p:cNvSpPr/>
          <p:nvPr/>
        </p:nvSpPr>
        <p:spPr>
          <a:xfrm>
            <a:off x="8351429" y="4583582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podršku prodaji i distribuciji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2BBEC6CF-F126-58F5-3D3E-F6D1E1EBF5EC}"/>
              </a:ext>
            </a:extLst>
          </p:cNvPr>
          <p:cNvSpPr/>
          <p:nvPr/>
        </p:nvSpPr>
        <p:spPr>
          <a:xfrm>
            <a:off x="1144247" y="5675340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globalni PR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1D6EC82-D61F-94EF-70D1-C27117543E22}"/>
              </a:ext>
            </a:extLst>
          </p:cNvPr>
          <p:cNvSpPr/>
          <p:nvPr/>
        </p:nvSpPr>
        <p:spPr>
          <a:xfrm>
            <a:off x="8351429" y="5669057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tržišta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4B6B2C04-0236-D780-8210-253070F30176}"/>
              </a:ext>
            </a:extLst>
          </p:cNvPr>
          <p:cNvSpPr/>
          <p:nvPr/>
        </p:nvSpPr>
        <p:spPr>
          <a:xfrm>
            <a:off x="4747453" y="4583583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sustav upravljanja destinacijom i održiv razvoj turizma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281DAA74-69F6-2D32-60B2-F7E9D11026E1}"/>
              </a:ext>
            </a:extLst>
          </p:cNvPr>
          <p:cNvSpPr/>
          <p:nvPr/>
        </p:nvSpPr>
        <p:spPr>
          <a:xfrm>
            <a:off x="4749497" y="5137122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turističko iskustvo i valorizaciju turističke ponude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99812619-4ED2-B63D-7641-C74CF4B5B14B}"/>
              </a:ext>
            </a:extLst>
          </p:cNvPr>
          <p:cNvSpPr/>
          <p:nvPr/>
        </p:nvSpPr>
        <p:spPr>
          <a:xfrm>
            <a:off x="1144248" y="4604738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produkciju sadržaja i brend identitet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F700F44-E0B7-E196-0806-37B98C758FCF}"/>
              </a:ext>
            </a:extLst>
          </p:cNvPr>
          <p:cNvSpPr/>
          <p:nvPr/>
        </p:nvSpPr>
        <p:spPr>
          <a:xfrm>
            <a:off x="1144248" y="5140039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oglašavanje i društvene mreže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42CFB870-E144-F14C-ADEC-DA339CB3CEDE}"/>
              </a:ext>
            </a:extLst>
          </p:cNvPr>
          <p:cNvSpPr/>
          <p:nvPr/>
        </p:nvSpPr>
        <p:spPr>
          <a:xfrm>
            <a:off x="2639274" y="3734799"/>
            <a:ext cx="1737065" cy="6701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Marketing i komunikacije</a:t>
            </a:r>
            <a:endParaRPr lang="hr-HR" sz="1200" b="1" dirty="0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62DBBB7-BBCD-E03F-EE32-EE8828A5A43E}"/>
              </a:ext>
            </a:extLst>
          </p:cNvPr>
          <p:cNvSpPr/>
          <p:nvPr/>
        </p:nvSpPr>
        <p:spPr>
          <a:xfrm>
            <a:off x="9856822" y="3707354"/>
            <a:ext cx="1737065" cy="6617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/>
              <a:t>Podrška turističkoj industriji</a:t>
            </a:r>
            <a:endParaRPr lang="hr-HR" sz="1200" b="1" dirty="0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D5CABFF3-E8A9-281D-13CB-BAF2939D1CDA}"/>
              </a:ext>
            </a:extLst>
          </p:cNvPr>
          <p:cNvSpPr/>
          <p:nvPr/>
        </p:nvSpPr>
        <p:spPr>
          <a:xfrm>
            <a:off x="6248048" y="3733989"/>
            <a:ext cx="1737065" cy="6617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/>
              <a:t>Strateško planiranje, održivost i turističko iskustvo</a:t>
            </a:r>
          </a:p>
        </p:txBody>
      </p: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C3360825-B614-95E5-878E-E1AAE5C4CFB4}"/>
              </a:ext>
            </a:extLst>
          </p:cNvPr>
          <p:cNvCxnSpPr>
            <a:cxnSpLocks/>
            <a:stCxn id="87" idx="3"/>
            <a:endCxn id="104" idx="2"/>
          </p:cNvCxnSpPr>
          <p:nvPr/>
        </p:nvCxnSpPr>
        <p:spPr>
          <a:xfrm flipV="1">
            <a:off x="3150601" y="4404955"/>
            <a:ext cx="357206" cy="41578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or: Elbow 142">
            <a:extLst>
              <a:ext uri="{FF2B5EF4-FFF2-40B4-BE49-F238E27FC236}">
                <a16:creationId xmlns:a16="http://schemas.microsoft.com/office/drawing/2014/main" id="{A83B2683-AEFA-321A-9D0F-57A2D670A739}"/>
              </a:ext>
            </a:extLst>
          </p:cNvPr>
          <p:cNvCxnSpPr>
            <a:cxnSpLocks/>
            <a:stCxn id="88" idx="3"/>
            <a:endCxn id="104" idx="2"/>
          </p:cNvCxnSpPr>
          <p:nvPr/>
        </p:nvCxnSpPr>
        <p:spPr>
          <a:xfrm flipV="1">
            <a:off x="3150601" y="4404955"/>
            <a:ext cx="357206" cy="9510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046D3049-3F2C-32A8-A847-241215381649}"/>
              </a:ext>
            </a:extLst>
          </p:cNvPr>
          <p:cNvCxnSpPr>
            <a:cxnSpLocks/>
            <a:stCxn id="82" idx="3"/>
            <a:endCxn id="113" idx="2"/>
          </p:cNvCxnSpPr>
          <p:nvPr/>
        </p:nvCxnSpPr>
        <p:spPr>
          <a:xfrm flipV="1">
            <a:off x="6753806" y="4395738"/>
            <a:ext cx="362775" cy="403845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03C16B74-43D6-342F-4CAA-23050C49BBF2}"/>
              </a:ext>
            </a:extLst>
          </p:cNvPr>
          <p:cNvCxnSpPr>
            <a:cxnSpLocks/>
            <a:stCxn id="83" idx="3"/>
            <a:endCxn id="113" idx="2"/>
          </p:cNvCxnSpPr>
          <p:nvPr/>
        </p:nvCxnSpPr>
        <p:spPr>
          <a:xfrm flipV="1">
            <a:off x="6755850" y="4395738"/>
            <a:ext cx="360731" cy="957384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or: Elbow 148">
            <a:extLst>
              <a:ext uri="{FF2B5EF4-FFF2-40B4-BE49-F238E27FC236}">
                <a16:creationId xmlns:a16="http://schemas.microsoft.com/office/drawing/2014/main" id="{72C53867-D74F-7544-F1D8-49FAB7FCE61D}"/>
              </a:ext>
            </a:extLst>
          </p:cNvPr>
          <p:cNvCxnSpPr>
            <a:cxnSpLocks/>
            <a:stCxn id="75" idx="3"/>
            <a:endCxn id="106" idx="2"/>
          </p:cNvCxnSpPr>
          <p:nvPr/>
        </p:nvCxnSpPr>
        <p:spPr>
          <a:xfrm flipV="1">
            <a:off x="10357782" y="4369104"/>
            <a:ext cx="367573" cy="43047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AB149715-E89C-F648-10EC-FAF42557DCC4}"/>
              </a:ext>
            </a:extLst>
          </p:cNvPr>
          <p:cNvSpPr/>
          <p:nvPr/>
        </p:nvSpPr>
        <p:spPr>
          <a:xfrm>
            <a:off x="8144940" y="606772"/>
            <a:ext cx="740386" cy="375959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002060"/>
                </a:solidFill>
              </a:rPr>
              <a:t>Glavni savjetnik</a:t>
            </a:r>
          </a:p>
        </p:txBody>
      </p:sp>
      <p:cxnSp>
        <p:nvCxnSpPr>
          <p:cNvPr id="188" name="Connector: Elbow 187">
            <a:extLst>
              <a:ext uri="{FF2B5EF4-FFF2-40B4-BE49-F238E27FC236}">
                <a16:creationId xmlns:a16="http://schemas.microsoft.com/office/drawing/2014/main" id="{5EEC55CB-45BE-E7AE-24DA-95CAE0FC10E9}"/>
              </a:ext>
            </a:extLst>
          </p:cNvPr>
          <p:cNvCxnSpPr>
            <a:cxnSpLocks/>
            <a:stCxn id="185" idx="0"/>
            <a:endCxn id="5" idx="3"/>
          </p:cNvCxnSpPr>
          <p:nvPr/>
        </p:nvCxnSpPr>
        <p:spPr>
          <a:xfrm rot="16200000" flipV="1">
            <a:off x="7686350" y="-222012"/>
            <a:ext cx="361456" cy="129611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5CAF9833-CEE0-8520-2749-283934CC7CE0}"/>
              </a:ext>
            </a:extLst>
          </p:cNvPr>
          <p:cNvSpPr/>
          <p:nvPr/>
        </p:nvSpPr>
        <p:spPr>
          <a:xfrm>
            <a:off x="3313993" y="620787"/>
            <a:ext cx="1089340" cy="395426"/>
          </a:xfrm>
          <a:prstGeom prst="roundRect">
            <a:avLst/>
          </a:prstGeom>
          <a:solidFill>
            <a:srgbClr val="4BE0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002060"/>
                </a:solidFill>
              </a:rPr>
              <a:t>Voditelj ureda direktora</a:t>
            </a:r>
          </a:p>
        </p:txBody>
      </p:sp>
      <p:cxnSp>
        <p:nvCxnSpPr>
          <p:cNvPr id="211" name="Connector: Elbow 210">
            <a:extLst>
              <a:ext uri="{FF2B5EF4-FFF2-40B4-BE49-F238E27FC236}">
                <a16:creationId xmlns:a16="http://schemas.microsoft.com/office/drawing/2014/main" id="{B8F8EDCF-F276-4AB5-7163-CCD977D8429E}"/>
              </a:ext>
            </a:extLst>
          </p:cNvPr>
          <p:cNvCxnSpPr>
            <a:cxnSpLocks/>
            <a:stCxn id="198" idx="0"/>
            <a:endCxn id="5" idx="1"/>
          </p:cNvCxnSpPr>
          <p:nvPr/>
        </p:nvCxnSpPr>
        <p:spPr>
          <a:xfrm rot="5400000" flipH="1" flipV="1">
            <a:off x="4347931" y="-243951"/>
            <a:ext cx="375471" cy="135400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ctor: Elbow 220">
            <a:extLst>
              <a:ext uri="{FF2B5EF4-FFF2-40B4-BE49-F238E27FC236}">
                <a16:creationId xmlns:a16="http://schemas.microsoft.com/office/drawing/2014/main" id="{C99FD3EF-5528-0A53-1FB2-9833D42F61E5}"/>
              </a:ext>
            </a:extLst>
          </p:cNvPr>
          <p:cNvCxnSpPr>
            <a:cxnSpLocks/>
            <a:stCxn id="5" idx="3"/>
            <a:endCxn id="35" idx="1"/>
          </p:cNvCxnSpPr>
          <p:nvPr/>
        </p:nvCxnSpPr>
        <p:spPr>
          <a:xfrm>
            <a:off x="7219022" y="245316"/>
            <a:ext cx="2420986" cy="467088"/>
          </a:xfrm>
          <a:prstGeom prst="bentConnector3">
            <a:avLst>
              <a:gd name="adj1" fmla="val 8888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1D0B9168-830F-4D52-736D-98985D047046}"/>
              </a:ext>
            </a:extLst>
          </p:cNvPr>
          <p:cNvSpPr/>
          <p:nvPr/>
        </p:nvSpPr>
        <p:spPr>
          <a:xfrm>
            <a:off x="1611721" y="1578482"/>
            <a:ext cx="2005200" cy="39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>
                <a:solidFill>
                  <a:srgbClr val="002060"/>
                </a:solidFill>
              </a:rPr>
              <a:t>Odjel za eVisitor</a:t>
            </a:r>
            <a:endParaRPr lang="hr-HR" sz="1000" b="1" dirty="0">
              <a:solidFill>
                <a:srgbClr val="002060"/>
              </a:solidFill>
            </a:endParaRP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D81A4BE2-CF26-4A78-F075-B1D828EE9202}"/>
              </a:ext>
            </a:extLst>
          </p:cNvPr>
          <p:cNvSpPr/>
          <p:nvPr/>
        </p:nvSpPr>
        <p:spPr>
          <a:xfrm>
            <a:off x="1611721" y="2130219"/>
            <a:ext cx="2005200" cy="39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podršku u primjeni digitalnih rješenja</a:t>
            </a:r>
          </a:p>
        </p:txBody>
      </p:sp>
      <p:sp>
        <p:nvSpPr>
          <p:cNvPr id="239" name="Rectangle: Rounded Corners 238">
            <a:extLst>
              <a:ext uri="{FF2B5EF4-FFF2-40B4-BE49-F238E27FC236}">
                <a16:creationId xmlns:a16="http://schemas.microsoft.com/office/drawing/2014/main" id="{484A62BF-D860-9B5C-9347-975B7335B303}"/>
              </a:ext>
            </a:extLst>
          </p:cNvPr>
          <p:cNvSpPr/>
          <p:nvPr/>
        </p:nvSpPr>
        <p:spPr>
          <a:xfrm>
            <a:off x="1611721" y="2674023"/>
            <a:ext cx="2005200" cy="39542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rgbClr val="002060"/>
                </a:solidFill>
              </a:rPr>
              <a:t>Odjel za ICT infrastrukturu</a:t>
            </a:r>
            <a:endParaRPr lang="hr-HR" sz="1000" b="1" dirty="0">
              <a:solidFill>
                <a:srgbClr val="002060"/>
              </a:solidFill>
            </a:endParaRPr>
          </a:p>
        </p:txBody>
      </p: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491FF7C1-D35A-AFBE-DD0D-B278936E0B53}"/>
              </a:ext>
            </a:extLst>
          </p:cNvPr>
          <p:cNvCxnSpPr>
            <a:cxnSpLocks/>
            <a:stCxn id="25" idx="2"/>
            <a:endCxn id="223" idx="1"/>
          </p:cNvCxnSpPr>
          <p:nvPr/>
        </p:nvCxnSpPr>
        <p:spPr>
          <a:xfrm rot="16200000" flipH="1">
            <a:off x="1248134" y="1412894"/>
            <a:ext cx="351445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863EA8D2-09EA-21FE-3F36-E24E60A19615}"/>
              </a:ext>
            </a:extLst>
          </p:cNvPr>
          <p:cNvCxnSpPr>
            <a:cxnSpLocks/>
            <a:stCxn id="25" idx="2"/>
            <a:endCxn id="224" idx="1"/>
          </p:cNvCxnSpPr>
          <p:nvPr/>
        </p:nvCxnSpPr>
        <p:spPr>
          <a:xfrm rot="16200000" flipH="1">
            <a:off x="972265" y="1688763"/>
            <a:ext cx="903182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541024C-287C-B65D-FBF3-85AC6498689F}"/>
              </a:ext>
            </a:extLst>
          </p:cNvPr>
          <p:cNvCxnSpPr>
            <a:cxnSpLocks/>
            <a:stCxn id="25" idx="2"/>
            <a:endCxn id="239" idx="1"/>
          </p:cNvCxnSpPr>
          <p:nvPr/>
        </p:nvCxnSpPr>
        <p:spPr>
          <a:xfrm rot="16200000" flipH="1">
            <a:off x="700507" y="1960521"/>
            <a:ext cx="1446699" cy="37573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B994B5C-E726-D8B6-AD7D-25D7C088C888}"/>
              </a:ext>
            </a:extLst>
          </p:cNvPr>
          <p:cNvSpPr/>
          <p:nvPr/>
        </p:nvSpPr>
        <p:spPr>
          <a:xfrm>
            <a:off x="1144247" y="6210641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internetske stranice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8302467-515C-395B-9E1F-3D9B20F7268F}"/>
              </a:ext>
            </a:extLst>
          </p:cNvPr>
          <p:cNvCxnSpPr>
            <a:stCxn id="22" idx="3"/>
            <a:endCxn id="104" idx="2"/>
          </p:cNvCxnSpPr>
          <p:nvPr/>
        </p:nvCxnSpPr>
        <p:spPr>
          <a:xfrm flipV="1">
            <a:off x="3150600" y="4404955"/>
            <a:ext cx="357207" cy="202168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BDA292D0-5F77-59B8-BC17-45D3FC05AB9B}"/>
              </a:ext>
            </a:extLst>
          </p:cNvPr>
          <p:cNvCxnSpPr>
            <a:stCxn id="78" idx="3"/>
            <a:endCxn id="106" idx="2"/>
          </p:cNvCxnSpPr>
          <p:nvPr/>
        </p:nvCxnSpPr>
        <p:spPr>
          <a:xfrm flipV="1">
            <a:off x="10357782" y="4369104"/>
            <a:ext cx="367573" cy="151595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65A6ED-BD40-AD97-548D-6A75DE50D2DC}"/>
              </a:ext>
            </a:extLst>
          </p:cNvPr>
          <p:cNvSpPr/>
          <p:nvPr/>
        </p:nvSpPr>
        <p:spPr>
          <a:xfrm>
            <a:off x="9640008" y="982731"/>
            <a:ext cx="1016640" cy="214360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002060"/>
                </a:solidFill>
              </a:rPr>
              <a:t>Kontroling</a:t>
            </a:r>
          </a:p>
        </p:txBody>
      </p:sp>
      <p:cxnSp>
        <p:nvCxnSpPr>
          <p:cNvPr id="226" name="Connector: Elbow 225">
            <a:extLst>
              <a:ext uri="{FF2B5EF4-FFF2-40B4-BE49-F238E27FC236}">
                <a16:creationId xmlns:a16="http://schemas.microsoft.com/office/drawing/2014/main" id="{2EED754D-F714-6FAC-D415-0547D7D9AD1E}"/>
              </a:ext>
            </a:extLst>
          </p:cNvPr>
          <p:cNvCxnSpPr>
            <a:cxnSpLocks/>
            <a:stCxn id="198" idx="2"/>
            <a:endCxn id="32" idx="1"/>
          </p:cNvCxnSpPr>
          <p:nvPr/>
        </p:nvCxnSpPr>
        <p:spPr>
          <a:xfrm rot="16200000" flipH="1">
            <a:off x="4223261" y="651614"/>
            <a:ext cx="116418" cy="84561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455C035-559A-FD04-6BAC-4FC9EF49EBEF}"/>
              </a:ext>
            </a:extLst>
          </p:cNvPr>
          <p:cNvCxnSpPr>
            <a:stCxn id="9" idx="3"/>
            <a:endCxn id="5" idx="2"/>
          </p:cNvCxnSpPr>
          <p:nvPr/>
        </p:nvCxnSpPr>
        <p:spPr>
          <a:xfrm flipV="1">
            <a:off x="5963596" y="447032"/>
            <a:ext cx="252250" cy="117844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F3B3DB9D-FF50-A173-0A93-4F84CA61A84F}"/>
              </a:ext>
            </a:extLst>
          </p:cNvPr>
          <p:cNvCxnSpPr>
            <a:stCxn id="10" idx="3"/>
          </p:cNvCxnSpPr>
          <p:nvPr/>
        </p:nvCxnSpPr>
        <p:spPr>
          <a:xfrm flipV="1">
            <a:off x="5963596" y="1625480"/>
            <a:ext cx="252248" cy="43322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72ABA3FC-ECAD-7DA6-0872-1ADD223B970D}"/>
              </a:ext>
            </a:extLst>
          </p:cNvPr>
          <p:cNvCxnSpPr>
            <a:stCxn id="11" idx="3"/>
          </p:cNvCxnSpPr>
          <p:nvPr/>
        </p:nvCxnSpPr>
        <p:spPr>
          <a:xfrm flipV="1">
            <a:off x="5963596" y="1828458"/>
            <a:ext cx="252248" cy="6501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13827A-88A6-0D42-EE9F-6183913335DC}"/>
              </a:ext>
            </a:extLst>
          </p:cNvPr>
          <p:cNvSpPr/>
          <p:nvPr/>
        </p:nvSpPr>
        <p:spPr>
          <a:xfrm>
            <a:off x="4747453" y="5669057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istraživanje i poslovnu inteligenciju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22288E83-1851-F7C8-922D-053D2754468E}"/>
              </a:ext>
            </a:extLst>
          </p:cNvPr>
          <p:cNvCxnSpPr>
            <a:stCxn id="6" idx="3"/>
            <a:endCxn id="113" idx="2"/>
          </p:cNvCxnSpPr>
          <p:nvPr/>
        </p:nvCxnSpPr>
        <p:spPr>
          <a:xfrm flipV="1">
            <a:off x="6753806" y="4395738"/>
            <a:ext cx="362775" cy="1489319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D3BE5B4-47E3-9E2C-3971-6F8D0EAEFF52}"/>
              </a:ext>
            </a:extLst>
          </p:cNvPr>
          <p:cNvSpPr/>
          <p:nvPr/>
        </p:nvSpPr>
        <p:spPr>
          <a:xfrm>
            <a:off x="7901290" y="1285968"/>
            <a:ext cx="1227685" cy="34219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chemeClr val="accent1">
                    <a:lumMod val="50000"/>
                  </a:schemeClr>
                </a:solidFill>
              </a:rPr>
              <a:t>Stručna služba za pravne poslove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ABF8EC5-B83A-EA0B-B9CF-8407062873F8}"/>
              </a:ext>
            </a:extLst>
          </p:cNvPr>
          <p:cNvSpPr/>
          <p:nvPr/>
        </p:nvSpPr>
        <p:spPr>
          <a:xfrm>
            <a:off x="8351429" y="5137121"/>
            <a:ext cx="2006353" cy="432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2060"/>
                </a:solidFill>
              </a:rPr>
              <a:t>Odjel za suradnje s dionicima </a:t>
            </a:r>
            <a:r>
              <a:rPr lang="hr-HR" sz="1000" b="1">
                <a:solidFill>
                  <a:srgbClr val="002060"/>
                </a:solidFill>
              </a:rPr>
              <a:t>turističke industrije</a:t>
            </a:r>
            <a:endParaRPr lang="hr-HR" sz="1000" b="1" dirty="0">
              <a:solidFill>
                <a:srgbClr val="002060"/>
              </a:solidFill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14293309-609F-0C12-1CA2-F5B5382CDD04}"/>
              </a:ext>
            </a:extLst>
          </p:cNvPr>
          <p:cNvCxnSpPr>
            <a:cxnSpLocks/>
            <a:stCxn id="28" idx="3"/>
            <a:endCxn id="106" idx="2"/>
          </p:cNvCxnSpPr>
          <p:nvPr/>
        </p:nvCxnSpPr>
        <p:spPr>
          <a:xfrm flipV="1">
            <a:off x="10357782" y="4369104"/>
            <a:ext cx="367573" cy="984017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nector: Elbow 226">
            <a:extLst>
              <a:ext uri="{FF2B5EF4-FFF2-40B4-BE49-F238E27FC236}">
                <a16:creationId xmlns:a16="http://schemas.microsoft.com/office/drawing/2014/main" id="{3BDBEFB2-6033-1C33-8F44-FF88E0B33763}"/>
              </a:ext>
            </a:extLst>
          </p:cNvPr>
          <p:cNvCxnSpPr>
            <a:cxnSpLocks/>
            <a:stCxn id="26" idx="1"/>
            <a:endCxn id="5" idx="2"/>
          </p:cNvCxnSpPr>
          <p:nvPr/>
        </p:nvCxnSpPr>
        <p:spPr>
          <a:xfrm rot="10800000">
            <a:off x="6215846" y="447033"/>
            <a:ext cx="1685444" cy="101003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AD3B29A-9A85-10FF-3D41-47D58594F4BF}"/>
              </a:ext>
            </a:extLst>
          </p:cNvPr>
          <p:cNvCxnSpPr>
            <a:cxnSpLocks/>
            <a:stCxn id="185" idx="2"/>
            <a:endCxn id="26" idx="0"/>
          </p:cNvCxnSpPr>
          <p:nvPr/>
        </p:nvCxnSpPr>
        <p:spPr>
          <a:xfrm>
            <a:off x="8515133" y="982731"/>
            <a:ext cx="0" cy="3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96B766F-C2A7-AEFE-C343-A10B98262BFE}"/>
              </a:ext>
            </a:extLst>
          </p:cNvPr>
          <p:cNvSpPr/>
          <p:nvPr/>
        </p:nvSpPr>
        <p:spPr>
          <a:xfrm>
            <a:off x="10893470" y="602034"/>
            <a:ext cx="1045002" cy="8101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000" b="1" dirty="0">
                <a:solidFill>
                  <a:srgbClr val="0070C0"/>
                </a:solidFill>
              </a:rPr>
              <a:t>Predstavništva i ispostave u inozemstvu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D97846C6-6CEA-960A-74F4-8B96980C632E}"/>
              </a:ext>
            </a:extLst>
          </p:cNvPr>
          <p:cNvCxnSpPr>
            <a:cxnSpLocks/>
            <a:stCxn id="5" idx="3"/>
            <a:endCxn id="59" idx="0"/>
          </p:cNvCxnSpPr>
          <p:nvPr/>
        </p:nvCxnSpPr>
        <p:spPr>
          <a:xfrm>
            <a:off x="7219022" y="245316"/>
            <a:ext cx="4196949" cy="35671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A8DED69-6C85-A0D6-6B3D-C3AA168B75C4}"/>
              </a:ext>
            </a:extLst>
          </p:cNvPr>
          <p:cNvSpPr/>
          <p:nvPr/>
        </p:nvSpPr>
        <p:spPr>
          <a:xfrm>
            <a:off x="9640008" y="1360238"/>
            <a:ext cx="1008410" cy="224488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chemeClr val="accent1">
                    <a:lumMod val="50000"/>
                  </a:schemeClr>
                </a:solidFill>
              </a:rPr>
              <a:t>Korporativni PR</a:t>
            </a:r>
          </a:p>
        </p:txBody>
      </p:sp>
      <p:cxnSp>
        <p:nvCxnSpPr>
          <p:cNvPr id="240" name="Connector: Elbow 239">
            <a:extLst>
              <a:ext uri="{FF2B5EF4-FFF2-40B4-BE49-F238E27FC236}">
                <a16:creationId xmlns:a16="http://schemas.microsoft.com/office/drawing/2014/main" id="{9CFAE236-F8A3-F366-2AD7-837A298B3741}"/>
              </a:ext>
            </a:extLst>
          </p:cNvPr>
          <p:cNvCxnSpPr>
            <a:cxnSpLocks/>
            <a:stCxn id="5" idx="3"/>
            <a:endCxn id="23" idx="1"/>
          </p:cNvCxnSpPr>
          <p:nvPr/>
        </p:nvCxnSpPr>
        <p:spPr>
          <a:xfrm>
            <a:off x="7219022" y="245316"/>
            <a:ext cx="2420986" cy="844595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8D437BE3-ABF4-C3BE-4E78-0B79904A34B7}"/>
              </a:ext>
            </a:extLst>
          </p:cNvPr>
          <p:cNvCxnSpPr>
            <a:cxnSpLocks/>
            <a:stCxn id="5" idx="3"/>
            <a:endCxn id="19" idx="1"/>
          </p:cNvCxnSpPr>
          <p:nvPr/>
        </p:nvCxnSpPr>
        <p:spPr>
          <a:xfrm>
            <a:off x="7219022" y="245316"/>
            <a:ext cx="2420986" cy="1227166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F57D4904-2DE2-A3B4-0272-B58B1A6E8B13}"/>
              </a:ext>
            </a:extLst>
          </p:cNvPr>
          <p:cNvCxnSpPr>
            <a:cxnSpLocks/>
            <a:stCxn id="5" idx="3"/>
            <a:endCxn id="251" idx="1"/>
          </p:cNvCxnSpPr>
          <p:nvPr/>
        </p:nvCxnSpPr>
        <p:spPr>
          <a:xfrm>
            <a:off x="7219022" y="245316"/>
            <a:ext cx="2420986" cy="1599910"/>
          </a:xfrm>
          <a:prstGeom prst="bentConnector3">
            <a:avLst>
              <a:gd name="adj1" fmla="val 888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Rectangle: Rounded Corners 250">
            <a:extLst>
              <a:ext uri="{FF2B5EF4-FFF2-40B4-BE49-F238E27FC236}">
                <a16:creationId xmlns:a16="http://schemas.microsoft.com/office/drawing/2014/main" id="{B8ED5EF7-C439-4718-09FB-FD812C93C666}"/>
              </a:ext>
            </a:extLst>
          </p:cNvPr>
          <p:cNvSpPr/>
          <p:nvPr/>
        </p:nvSpPr>
        <p:spPr>
          <a:xfrm>
            <a:off x="9640008" y="1747873"/>
            <a:ext cx="1008410" cy="194706"/>
          </a:xfrm>
          <a:prstGeom prst="roundRect">
            <a:avLst/>
          </a:prstGeom>
          <a:solidFill>
            <a:srgbClr val="4BE0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chemeClr val="accent1">
                    <a:lumMod val="50000"/>
                  </a:schemeClr>
                </a:solidFill>
              </a:rPr>
              <a:t>Savjetnici</a:t>
            </a:r>
          </a:p>
        </p:txBody>
      </p: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6A4920B8-1801-A1C7-8A42-6FBF766AEB3E}"/>
              </a:ext>
            </a:extLst>
          </p:cNvPr>
          <p:cNvCxnSpPr>
            <a:cxnSpLocks/>
            <a:stCxn id="4" idx="1"/>
            <a:endCxn id="5" idx="2"/>
          </p:cNvCxnSpPr>
          <p:nvPr/>
        </p:nvCxnSpPr>
        <p:spPr>
          <a:xfrm rot="10800000">
            <a:off x="6215846" y="447033"/>
            <a:ext cx="377542" cy="45422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or: Elbow 163">
            <a:extLst>
              <a:ext uri="{FF2B5EF4-FFF2-40B4-BE49-F238E27FC236}">
                <a16:creationId xmlns:a16="http://schemas.microsoft.com/office/drawing/2014/main" id="{17C88597-F4E9-6DFB-8AF9-64B69EE66F6F}"/>
              </a:ext>
            </a:extLst>
          </p:cNvPr>
          <p:cNvCxnSpPr>
            <a:cxnSpLocks/>
            <a:stCxn id="104" idx="0"/>
            <a:endCxn id="5" idx="2"/>
          </p:cNvCxnSpPr>
          <p:nvPr/>
        </p:nvCxnSpPr>
        <p:spPr>
          <a:xfrm rot="5400000" flipH="1" flipV="1">
            <a:off x="3217943" y="736897"/>
            <a:ext cx="3287767" cy="2708039"/>
          </a:xfrm>
          <a:prstGeom prst="bentConnector3">
            <a:avLst>
              <a:gd name="adj1" fmla="val 999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or: Elbow 167">
            <a:extLst>
              <a:ext uri="{FF2B5EF4-FFF2-40B4-BE49-F238E27FC236}">
                <a16:creationId xmlns:a16="http://schemas.microsoft.com/office/drawing/2014/main" id="{2CBEBCE1-621F-8805-5EFF-134562A13167}"/>
              </a:ext>
            </a:extLst>
          </p:cNvPr>
          <p:cNvCxnSpPr>
            <a:cxnSpLocks/>
            <a:stCxn id="106" idx="0"/>
            <a:endCxn id="5" idx="2"/>
          </p:cNvCxnSpPr>
          <p:nvPr/>
        </p:nvCxnSpPr>
        <p:spPr>
          <a:xfrm rot="16200000" flipV="1">
            <a:off x="6840440" y="-177562"/>
            <a:ext cx="3260322" cy="4509509"/>
          </a:xfrm>
          <a:prstGeom prst="bentConnector3">
            <a:avLst>
              <a:gd name="adj1" fmla="val 92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ctor: Elbow 171">
            <a:extLst>
              <a:ext uri="{FF2B5EF4-FFF2-40B4-BE49-F238E27FC236}">
                <a16:creationId xmlns:a16="http://schemas.microsoft.com/office/drawing/2014/main" id="{FC43BEFA-AC18-AD17-E6E0-F79F8C6449F6}"/>
              </a:ext>
            </a:extLst>
          </p:cNvPr>
          <p:cNvCxnSpPr>
            <a:cxnSpLocks/>
            <a:stCxn id="113" idx="0"/>
            <a:endCxn id="5" idx="2"/>
          </p:cNvCxnSpPr>
          <p:nvPr/>
        </p:nvCxnSpPr>
        <p:spPr>
          <a:xfrm rot="16200000" flipV="1">
            <a:off x="5022736" y="1640143"/>
            <a:ext cx="3286957" cy="900735"/>
          </a:xfrm>
          <a:prstGeom prst="bentConnector3">
            <a:avLst>
              <a:gd name="adj1" fmla="val 99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nector: Elbow 212">
            <a:extLst>
              <a:ext uri="{FF2B5EF4-FFF2-40B4-BE49-F238E27FC236}">
                <a16:creationId xmlns:a16="http://schemas.microsoft.com/office/drawing/2014/main" id="{079B27FB-B8FE-74ED-17FE-91E72A2EB5A6}"/>
              </a:ext>
            </a:extLst>
          </p:cNvPr>
          <p:cNvCxnSpPr>
            <a:cxnSpLocks/>
            <a:stCxn id="77" idx="3"/>
            <a:endCxn id="104" idx="2"/>
          </p:cNvCxnSpPr>
          <p:nvPr/>
        </p:nvCxnSpPr>
        <p:spPr>
          <a:xfrm flipV="1">
            <a:off x="3150600" y="4404955"/>
            <a:ext cx="357207" cy="148638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642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142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HTZ</dc:creator>
  <cp:lastModifiedBy>Anamari Kozar</cp:lastModifiedBy>
  <cp:revision>34</cp:revision>
  <cp:lastPrinted>2026-01-30T12:37:47Z</cp:lastPrinted>
  <dcterms:created xsi:type="dcterms:W3CDTF">2024-04-09T16:26:09Z</dcterms:created>
  <dcterms:modified xsi:type="dcterms:W3CDTF">2026-01-30T13:16:32Z</dcterms:modified>
</cp:coreProperties>
</file>